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1017" r:id="rId3"/>
    <p:sldId id="1018" r:id="rId4"/>
    <p:sldId id="1019" r:id="rId5"/>
    <p:sldId id="1020" r:id="rId6"/>
    <p:sldId id="1021" r:id="rId7"/>
    <p:sldId id="1022" r:id="rId8"/>
    <p:sldId id="1023" r:id="rId9"/>
    <p:sldId id="1024" r:id="rId10"/>
    <p:sldId id="1025" r:id="rId11"/>
    <p:sldId id="1026" r:id="rId12"/>
    <p:sldId id="1027" r:id="rId13"/>
    <p:sldId id="1028" r:id="rId14"/>
    <p:sldId id="1029" r:id="rId15"/>
    <p:sldId id="1030"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运动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和力的关系</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mn-lt"/>
                <a:ea typeface="微软雅黑" panose="020B0503020204020204" pitchFamily="34" charset="-122"/>
                <a:cs typeface="微软雅黑" panose="020B0503020204020204" pitchFamily="34" charset="-122"/>
              </a:rPr>
              <a:t>1</a:t>
            </a:r>
            <a:r>
              <a:rPr lang="en-US" altLang="zh-CN" sz="4800" b="0" dirty="0">
                <a:solidFill>
                  <a:srgbClr val="000000"/>
                </a:solidFill>
                <a:latin typeface="宋体" panose="02010600030101010101" pitchFamily="2"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牛顿第一定律</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伽利略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题图甲是实验研究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题图乙是逻辑推理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所以该实验方案中的科学研究方法的核心是把实验研究和逻辑推理结合起来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伽利略通过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来冲淡重力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以便于研究自由落体运动规律时测量时间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的结论可验证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在斜面倾角一定时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铜球运动的速度随时间均匀增大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94;FounderCES"/>
          <p:cNvPicPr/>
          <p:nvPr/>
        </p:nvPicPr>
        <p:blipFill>
          <a:blip r:embed="rId2"/>
          <a:stretch>
            <a:fillRect/>
          </a:stretch>
        </p:blipFill>
        <p:spPr>
          <a:xfrm>
            <a:off x="406574" y="980728"/>
            <a:ext cx="764309" cy="272473"/>
          </a:xfrm>
          <a:prstGeom prst="rect">
            <a:avLst/>
          </a:prstGeom>
        </p:spPr>
      </p:pic>
      <p:sp>
        <p:nvSpPr>
          <p:cNvPr id="4" name="矩形 3"/>
          <p:cNvSpPr/>
          <p:nvPr/>
        </p:nvSpPr>
        <p:spPr>
          <a:xfrm>
            <a:off x="7103318" y="5049423"/>
            <a:ext cx="494045" cy="576248"/>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2206774" y="3670901"/>
            <a:ext cx="2849049" cy="1458635"/>
          </a:xfrm>
          <a:prstGeom prst="rect">
            <a:avLst/>
          </a:prstGeom>
        </p:spPr>
      </p:pic>
      <p:pic>
        <p:nvPicPr>
          <p:cNvPr id="6" name="图片 5"/>
          <p:cNvPicPr>
            <a:picLocks noChangeAspect="1"/>
          </p:cNvPicPr>
          <p:nvPr/>
        </p:nvPicPr>
        <p:blipFill>
          <a:blip r:embed="rId4"/>
          <a:stretch>
            <a:fillRect/>
          </a:stretch>
        </p:blipFill>
        <p:spPr>
          <a:xfrm>
            <a:off x="6103778" y="3852196"/>
            <a:ext cx="2747787" cy="1273852"/>
          </a:xfrm>
          <a:prstGeom prst="rect">
            <a:avLst/>
          </a:prstGeom>
        </p:spPr>
      </p:pic>
      <p:sp>
        <p:nvSpPr>
          <p:cNvPr id="7" name="矩形 6"/>
          <p:cNvSpPr/>
          <p:nvPr/>
        </p:nvSpPr>
        <p:spPr>
          <a:xfrm>
            <a:off x="3384275" y="5164006"/>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Tree>
    <p:extLst>
      <p:ext uri="{BB962C8B-B14F-4D97-AF65-F5344CB8AC3E}">
        <p14:creationId xmlns:p14="http://schemas.microsoft.com/office/powerpoint/2010/main" val="4224777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惯性的理解及应用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惯性与力的关系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惯性不是力，而是物体本身固有的一种性质，因此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物体受到了惯性作用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产生了惯性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受到惯性力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等说法都是错误的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力是改变物体运动状态的原因，惯性是维持物体运动状态的原因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质量一定时，合外力越大，运动状态越易改变；质量越大，惯性越大，运动状态越难改变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53616" y="908720"/>
            <a:ext cx="968680" cy="342148"/>
          </a:xfrm>
          <a:prstGeom prst="rect">
            <a:avLst/>
          </a:prstGeom>
        </p:spPr>
      </p:pic>
    </p:spTree>
    <p:extLst>
      <p:ext uri="{BB962C8B-B14F-4D97-AF65-F5344CB8AC3E}">
        <p14:creationId xmlns:p14="http://schemas.microsoft.com/office/powerpoint/2010/main" val="3383254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惯性与速度的关系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速度是表示物体运动快慢的物理量，是矢量，惯性是物体本身固有的性质，其大小仅由物体的质量决定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一切物体都有惯性，与物体的速度大小无关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1434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bwMode="auto">
          <a:xfrm>
            <a:off x="360854" y="746120"/>
            <a:ext cx="11485848" cy="2954655"/>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惯性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的四大误区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smtClean="0">
                <a:solidFill>
                  <a:srgbClr val="000000"/>
                </a:solidFill>
                <a:latin typeface="+mj-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的物体有惯性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静止的物体没有惯性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mj-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物体的惯性越大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mj-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惯性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是一种特殊的力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smtClean="0">
                <a:solidFill>
                  <a:srgbClr val="000000"/>
                </a:solidFill>
                <a:latin typeface="+mj-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惯性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可以被力克服或被力改变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2"/>
          <a:stretch>
            <a:fillRect/>
          </a:stretch>
        </p:blipFill>
        <p:spPr>
          <a:xfrm>
            <a:off x="478582" y="865590"/>
            <a:ext cx="1736998" cy="395874"/>
          </a:xfrm>
          <a:prstGeom prst="rect">
            <a:avLst/>
          </a:prstGeom>
        </p:spPr>
      </p:pic>
      <p:sp>
        <p:nvSpPr>
          <p:cNvPr id="4" name="矩形 3"/>
          <p:cNvSpPr/>
          <p:nvPr/>
        </p:nvSpPr>
        <p:spPr bwMode="auto">
          <a:xfrm>
            <a:off x="1810158" y="1403632"/>
            <a:ext cx="5616624" cy="432048"/>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bwMode="auto">
          <a:xfrm>
            <a:off x="1810158" y="1979696"/>
            <a:ext cx="3836230" cy="432048"/>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矩形 6"/>
          <p:cNvSpPr/>
          <p:nvPr/>
        </p:nvSpPr>
        <p:spPr bwMode="auto">
          <a:xfrm>
            <a:off x="1810158" y="2538616"/>
            <a:ext cx="3060912" cy="43204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矩形 7"/>
          <p:cNvSpPr/>
          <p:nvPr/>
        </p:nvSpPr>
        <p:spPr bwMode="auto">
          <a:xfrm>
            <a:off x="1807500" y="3079248"/>
            <a:ext cx="4287706" cy="43204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0" name="矩形 9"/>
          <p:cNvSpPr/>
          <p:nvPr/>
        </p:nvSpPr>
        <p:spPr bwMode="auto">
          <a:xfrm>
            <a:off x="423432" y="1403632"/>
            <a:ext cx="991758" cy="43204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1" name="矩形 10"/>
          <p:cNvSpPr/>
          <p:nvPr/>
        </p:nvSpPr>
        <p:spPr bwMode="auto">
          <a:xfrm>
            <a:off x="423432" y="1954332"/>
            <a:ext cx="991758" cy="43204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2" name="矩形 11"/>
          <p:cNvSpPr/>
          <p:nvPr/>
        </p:nvSpPr>
        <p:spPr bwMode="auto">
          <a:xfrm>
            <a:off x="423432" y="2511276"/>
            <a:ext cx="991758" cy="43204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3" name="矩形 12"/>
          <p:cNvSpPr/>
          <p:nvPr/>
        </p:nvSpPr>
        <p:spPr bwMode="auto">
          <a:xfrm>
            <a:off x="424659" y="3086508"/>
            <a:ext cx="991758" cy="43204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6668348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43869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列车加速出站的过程中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列车的速度增大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由于惯性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水要保持原来速度较小的运动状态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则水杯中的水相对于水杯向后运动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湖北新高考联考协作体期中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列车沿着水平轨道加速出站的过程中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箭头表示列车出站的方向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，乘客发现小桌板上的水杯里水面的形状发生变化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下列符合事实的是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529715"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529715"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529715"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702718" y="2060848"/>
            <a:ext cx="7931727" cy="1446068"/>
          </a:xfrm>
          <a:prstGeom prst="rect">
            <a:avLst/>
          </a:prstGeom>
        </p:spPr>
      </p:pic>
      <p:pic>
        <p:nvPicPr>
          <p:cNvPr id="4" name="24典例2.eps" descr="id:2147491708;FounderCES"/>
          <p:cNvPicPr/>
          <p:nvPr/>
        </p:nvPicPr>
        <p:blipFill>
          <a:blip r:embed="rId3"/>
          <a:stretch>
            <a:fillRect/>
          </a:stretch>
        </p:blipFill>
        <p:spPr>
          <a:xfrm>
            <a:off x="375220" y="954611"/>
            <a:ext cx="904076" cy="291022"/>
          </a:xfrm>
          <a:prstGeom prst="rect">
            <a:avLst/>
          </a:prstGeom>
        </p:spPr>
      </p:pic>
      <p:pic>
        <p:nvPicPr>
          <p:cNvPr id="5" name="24答案.eps" descr="id:2147491722;FounderCES"/>
          <p:cNvPicPr/>
          <p:nvPr/>
        </p:nvPicPr>
        <p:blipFill>
          <a:blip r:embed="rId4"/>
          <a:stretch>
            <a:fillRect/>
          </a:stretch>
        </p:blipFill>
        <p:spPr>
          <a:xfrm>
            <a:off x="406574" y="4048952"/>
            <a:ext cx="764309" cy="272473"/>
          </a:xfrm>
          <a:prstGeom prst="rect">
            <a:avLst/>
          </a:prstGeom>
        </p:spPr>
      </p:pic>
      <p:pic>
        <p:nvPicPr>
          <p:cNvPr id="6" name="24解析.eps" descr="id:2147491694;FounderCES"/>
          <p:cNvPicPr/>
          <p:nvPr/>
        </p:nvPicPr>
        <p:blipFill>
          <a:blip r:embed="rId5"/>
          <a:stretch>
            <a:fillRect/>
          </a:stretch>
        </p:blipFill>
        <p:spPr>
          <a:xfrm>
            <a:off x="406574" y="4596687"/>
            <a:ext cx="764309" cy="272473"/>
          </a:xfrm>
          <a:prstGeom prst="rect">
            <a:avLst/>
          </a:prstGeom>
        </p:spPr>
      </p:pic>
      <p:sp>
        <p:nvSpPr>
          <p:cNvPr id="7" name="矩形 6"/>
          <p:cNvSpPr/>
          <p:nvPr/>
        </p:nvSpPr>
        <p:spPr>
          <a:xfrm>
            <a:off x="1279296" y="3954355"/>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424040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360854" y="746120"/>
            <a:ext cx="11485848" cy="2792239"/>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用惯性解释现象的方法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明确研究的物体原来处于怎样的运动状态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分析当外力作用在该物体上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或外力作用在与该物体有关联的其他物体上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该物体运动状态的变化情况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分析该物体由于惯性保持怎样的运动状态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判断最后会出现什么现象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2107;FounderCES"/>
          <p:cNvPicPr/>
          <p:nvPr/>
        </p:nvPicPr>
        <p:blipFill>
          <a:blip r:embed="rId2"/>
          <a:stretch>
            <a:fillRect/>
          </a:stretch>
        </p:blipFill>
        <p:spPr>
          <a:xfrm>
            <a:off x="360854" y="891468"/>
            <a:ext cx="1667510" cy="365760"/>
          </a:xfrm>
          <a:prstGeom prst="rect">
            <a:avLst/>
          </a:prstGeom>
        </p:spPr>
      </p:pic>
    </p:spTree>
    <p:extLst>
      <p:ext uri="{BB962C8B-B14F-4D97-AF65-F5344CB8AC3E}">
        <p14:creationId xmlns:p14="http://schemas.microsoft.com/office/powerpoint/2010/main" val="2701355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1200329"/>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理想实验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的魅力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力与运动关系的不同</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认识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587900"/>
            <a:ext cx="1254116" cy="369395"/>
          </a:xfrm>
          <a:prstGeom prst="rect">
            <a:avLst/>
          </a:prstGeom>
        </p:spPr>
      </p:pic>
      <p:pic>
        <p:nvPicPr>
          <p:cNvPr id="4" name="24知识过.eps" descr="id:2147491630;FounderCES"/>
          <p:cNvPicPr/>
          <p:nvPr/>
        </p:nvPicPr>
        <p:blipFill>
          <a:blip r:embed="rId3">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733079766"/>
              </p:ext>
            </p:extLst>
          </p:nvPr>
        </p:nvGraphicFramePr>
        <p:xfrm>
          <a:off x="360854" y="2636912"/>
          <a:ext cx="11485848" cy="3291840"/>
        </p:xfrm>
        <a:graphic>
          <a:graphicData uri="http://schemas.openxmlformats.org/drawingml/2006/table">
            <a:tbl>
              <a:tblPr firstRow="1" firstCol="1" bandRow="1"/>
              <a:tblGrid>
                <a:gridCol w="1768821">
                  <a:extLst>
                    <a:ext uri="{9D8B030D-6E8A-4147-A177-3AD203B41FA5}">
                      <a16:colId xmlns:a16="http://schemas.microsoft.com/office/drawing/2014/main" val="4290972145"/>
                    </a:ext>
                  </a:extLst>
                </a:gridCol>
                <a:gridCol w="9717027">
                  <a:extLst>
                    <a:ext uri="{9D8B030D-6E8A-4147-A177-3AD203B41FA5}">
                      <a16:colId xmlns:a16="http://schemas.microsoft.com/office/drawing/2014/main" val="3822412477"/>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主要观点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2226113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亚里士多德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必须有力作用在物体上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物体才能运动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没有力的作用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物体就要静止在某个地方</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力是维持物体运动的原因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错误观点</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4447299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伽利略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力不是维持物体运动的原因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5924022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笛卡儿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如果运动中的物体没有受到力的作用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它将继续以同一速度沿同一直线运动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既不停下来也不偏离原来的方向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55580883"/>
                  </a:ext>
                </a:extLst>
              </a:tr>
            </a:tbl>
          </a:graphicData>
        </a:graphic>
      </p:graphicFrame>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伽利略的理想实验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如图甲所示，让小球沿一个斜面从静止状态开始运动，小球将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上另一个斜面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如果没有摩擦，小球将到达原来的高度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如果减小第二个斜面的倾角，如图乙所示，小球仍将到达原来的高度，但运动的距离更长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由此可以推断，当斜面最终成为水平面时，如图丙所示，小球要到达原来的高度将永远运动下去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z305.jpg" descr="id:2147495817;FounderCES"/>
          <p:cNvPicPr/>
          <p:nvPr/>
        </p:nvPicPr>
        <p:blipFill rotWithShape="1">
          <a:blip r:embed="rId2"/>
          <a:srcRect b="22466"/>
          <a:stretch/>
        </p:blipFill>
        <p:spPr>
          <a:xfrm>
            <a:off x="2082765" y="3717033"/>
            <a:ext cx="7600950" cy="1224136"/>
          </a:xfrm>
          <a:prstGeom prst="rect">
            <a:avLst/>
          </a:prstGeom>
        </p:spPr>
      </p:pic>
      <p:sp>
        <p:nvSpPr>
          <p:cNvPr id="4" name="矩形 3"/>
          <p:cNvSpPr/>
          <p:nvPr/>
        </p:nvSpPr>
        <p:spPr>
          <a:xfrm>
            <a:off x="2710830" y="5038432"/>
            <a:ext cx="6972885" cy="461665"/>
          </a:xfrm>
          <a:prstGeom prst="rect">
            <a:avLst/>
          </a:prstGeom>
        </p:spPr>
        <p:txBody>
          <a:bodyPr wrap="square">
            <a:spAutoFit/>
          </a:bodyPr>
          <a:lstStyle/>
          <a:p>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r>
              <a:rPr lang="en-US"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en-US"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乙                丙</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伽利略依据理想实验提出的观点：在水平面上运动的物体，如果没有摩擦，将永远运动下去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这说明，力不是维持物体运动的原因，而是改变物体运动状态，即改变速度的原因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笛卡儿补充和完善了伽利略的观点：如果运动中的物体没有受到力的作用，它将继续以同一速度沿同一直线运动，既不会停下来，也不会偏离原来的方向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牛顿第一定律</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、惯性与质量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牛顿第一定律的内容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一切物体总保持匀速直线运动状态或静止状态，除非作用在它上面的力迫使它改变这种状态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惯性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物体保持原来匀速直线运动状态或静止状态的性质叫作惯性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牛顿第一定律也叫作惯性定律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192" y="908720"/>
            <a:ext cx="1308841" cy="346592"/>
          </a:xfrm>
          <a:prstGeom prst="rect">
            <a:avLst/>
          </a:prstGeom>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惯性与质量的关系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惯性是物体的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固有属性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惯性与物体的受力情况、运动状态及地理位置均无关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质量是物体惯性大小的唯一量度，</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质量越大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惯性越大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1933"/>
            <a:ext cx="11485848" cy="4524315"/>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伽利略理想实验的说明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一旦物体具有某一速度，如果不受力，它将以恒定的速度永远运动下去，也就是说，力不是维持物体运动的原因，它是改变物体运动状态的原因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因为不可能消除一切阻力，也不能把水平木板做得无限长，所以这个实验是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伽利略的实验虽然是理想实验，但这是建立在可靠的事实基础之上的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这类实验以可靠的事实为基础，经过抽象思维，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抓住主要因素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，忽略次要因素，从而更深刻地揭示了自然规律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伽利略的研究方法的核心是把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实验和逻辑推理相结合</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1651;FounderCES"/>
          <p:cNvPicPr/>
          <p:nvPr/>
        </p:nvPicPr>
        <p:blipFill>
          <a:blip r:embed="rId2"/>
          <a:stretch>
            <a:fillRect/>
          </a:stretch>
        </p:blipFill>
        <p:spPr>
          <a:xfrm>
            <a:off x="2134766" y="739720"/>
            <a:ext cx="7628890" cy="659130"/>
          </a:xfrm>
          <a:prstGeom prst="rect">
            <a:avLst/>
          </a:prstGeom>
        </p:spPr>
      </p:pic>
      <p:pic>
        <p:nvPicPr>
          <p:cNvPr id="4" name="图片 3"/>
          <p:cNvPicPr>
            <a:picLocks noChangeAspect="1"/>
          </p:cNvPicPr>
          <p:nvPr/>
        </p:nvPicPr>
        <p:blipFill>
          <a:blip r:embed="rId3"/>
          <a:stretch>
            <a:fillRect/>
          </a:stretch>
        </p:blipFill>
        <p:spPr>
          <a:xfrm>
            <a:off x="374259" y="1567519"/>
            <a:ext cx="959793" cy="337706"/>
          </a:xfrm>
          <a:prstGeom prst="rect">
            <a:avLst/>
          </a:prstGeom>
        </p:spPr>
      </p:pic>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746120"/>
            <a:ext cx="11485848" cy="3346237"/>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力</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和运动的关系的四个要点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运动的物体不一定受到力的作用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物体受力的方向不一定和其运动方向相同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物体受力的大小和其速度的大小没有直接关系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物体所受合力不为零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即运动状态发生变化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可能是速度大小变化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也可能是速度方向变化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还可能是速度大小、方向同时变化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800;FounderCES"/>
          <p:cNvPicPr/>
          <p:nvPr/>
        </p:nvPicPr>
        <p:blipFill>
          <a:blip r:embed="rId2"/>
          <a:stretch>
            <a:fillRect/>
          </a:stretch>
        </p:blipFill>
        <p:spPr>
          <a:xfrm>
            <a:off x="412171" y="931089"/>
            <a:ext cx="1667741" cy="329045"/>
          </a:xfrm>
          <a:prstGeom prst="rect">
            <a:avLst/>
          </a:prstGeom>
        </p:spPr>
      </p:pic>
    </p:spTree>
    <p:extLst>
      <p:ext uri="{BB962C8B-B14F-4D97-AF65-F5344CB8AC3E}">
        <p14:creationId xmlns:p14="http://schemas.microsoft.com/office/powerpoint/2010/main" val="25394925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70646"/>
          </a:xfrm>
        </p:spPr>
        <p:txBody>
          <a:bodyPr/>
          <a:lstStyle/>
          <a:p>
            <a:pPr hangingPunct="0">
              <a:spcAft>
                <a:spcPts val="0"/>
              </a:spcAft>
            </a:pPr>
            <a:r>
              <a:rPr lang="en-US" altLang="zh-CN" sz="2200" dirty="0"/>
              <a:t> </a:t>
            </a:r>
            <a:r>
              <a:rPr lang="en-US" altLang="zh-CN" sz="2200" dirty="0" smtClean="0"/>
              <a:t>            </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河南九校联盟月考</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伽利略在</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《两种新科学的对</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话》</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一书中，</a:t>
            </a:r>
            <a:r>
              <a:rPr lang="zh-CN" altLang="zh-CN" sz="2200"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提出自由落体运动是匀变速</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运动，并做了</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斜面实验</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实验原理如图甲所示</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他发现铜球在斜面上运动的位移与时间的</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平方</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成正比，改变铜球</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或增大斜面倾角，上述规律依然成立</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于是</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，他将上述规律</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外推</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倾角为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的情况，得出自由落体运动</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的规律</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结合以上信息，</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正确的是</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伽利略把实验研究和逻辑推理结合起来进行研究</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伽利略把实验研究和大胆猜想结合起来进行研究</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伽利略通过</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斜面实验</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来研究落体运动规律是为了便于测量速度</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斜面实验</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的结论可验证</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铜球运动的速度随时间均匀</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199662" y="4293096"/>
            <a:ext cx="494045" cy="576248"/>
          </a:xfrm>
          <a:prstGeom prst="rect">
            <a:avLst/>
          </a:prstGeom>
        </p:spPr>
        <p:txBody>
          <a:bodyPr wrap="none">
            <a:spAutoFit/>
          </a:bodyPr>
          <a:lstStyle/>
          <a:p>
            <a:pPr lvl="0" algn="ctr" eaLnBrk="1">
              <a:lnSpc>
                <a:spcPct val="150000"/>
              </a:lnSpc>
              <a:spcBef>
                <a:spcPts val="0"/>
              </a:spcBef>
              <a:spcAft>
                <a:spcPts val="0"/>
              </a:spcAft>
              <a:tabLst>
                <a:tab pos="5645150" algn="l"/>
                <a:tab pos="9862820" algn="l"/>
              </a:tabLst>
            </a:pP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b="0" dirty="0">
              <a:solidFill>
                <a:srgbClr val="000000"/>
              </a:solidFill>
              <a:cs typeface="Times New Roman" panose="02020603050405020304" pitchFamily="18" charset="0"/>
            </a:endParaRPr>
          </a:p>
        </p:txBody>
      </p:sp>
      <p:pic>
        <p:nvPicPr>
          <p:cNvPr id="4" name="24典例1.eps" descr="id:2147491680;FounderCES"/>
          <p:cNvPicPr/>
          <p:nvPr/>
        </p:nvPicPr>
        <p:blipFill>
          <a:blip r:embed="rId2"/>
          <a:stretch>
            <a:fillRect/>
          </a:stretch>
        </p:blipFill>
        <p:spPr>
          <a:xfrm>
            <a:off x="358412" y="938567"/>
            <a:ext cx="994484" cy="320124"/>
          </a:xfrm>
          <a:prstGeom prst="rect">
            <a:avLst/>
          </a:prstGeom>
        </p:spPr>
      </p:pic>
      <p:pic>
        <p:nvPicPr>
          <p:cNvPr id="5" name="图片 4"/>
          <p:cNvPicPr>
            <a:picLocks noChangeAspect="1"/>
          </p:cNvPicPr>
          <p:nvPr/>
        </p:nvPicPr>
        <p:blipFill>
          <a:blip r:embed="rId3"/>
          <a:stretch>
            <a:fillRect/>
          </a:stretch>
        </p:blipFill>
        <p:spPr>
          <a:xfrm>
            <a:off x="8983507" y="879266"/>
            <a:ext cx="2849049" cy="1458635"/>
          </a:xfrm>
          <a:prstGeom prst="rect">
            <a:avLst/>
          </a:prstGeom>
        </p:spPr>
      </p:pic>
      <p:pic>
        <p:nvPicPr>
          <p:cNvPr id="6" name="图片 5"/>
          <p:cNvPicPr>
            <a:picLocks noChangeAspect="1"/>
          </p:cNvPicPr>
          <p:nvPr/>
        </p:nvPicPr>
        <p:blipFill>
          <a:blip r:embed="rId4"/>
          <a:stretch>
            <a:fillRect/>
          </a:stretch>
        </p:blipFill>
        <p:spPr>
          <a:xfrm>
            <a:off x="9068040" y="3003434"/>
            <a:ext cx="2747787" cy="1273852"/>
          </a:xfrm>
          <a:prstGeom prst="rect">
            <a:avLst/>
          </a:prstGeom>
        </p:spPr>
      </p:pic>
      <p:sp>
        <p:nvSpPr>
          <p:cNvPr id="7" name="矩形 6"/>
          <p:cNvSpPr/>
          <p:nvPr/>
        </p:nvSpPr>
        <p:spPr>
          <a:xfrm>
            <a:off x="10161008" y="2439835"/>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pic>
        <p:nvPicPr>
          <p:cNvPr id="8" name="24答案.eps" descr="id:2147491701;FounderCES"/>
          <p:cNvPicPr/>
          <p:nvPr/>
        </p:nvPicPr>
        <p:blipFill>
          <a:blip r:embed="rId5"/>
          <a:stretch>
            <a:fillRect/>
          </a:stretch>
        </p:blipFill>
        <p:spPr>
          <a:xfrm>
            <a:off x="406573" y="5969726"/>
            <a:ext cx="764309" cy="272473"/>
          </a:xfrm>
          <a:prstGeom prst="rect">
            <a:avLst/>
          </a:prstGeom>
        </p:spPr>
      </p:pic>
      <p:sp>
        <p:nvSpPr>
          <p:cNvPr id="9" name="矩形 8"/>
          <p:cNvSpPr/>
          <p:nvPr/>
        </p:nvSpPr>
        <p:spPr>
          <a:xfrm>
            <a:off x="1216601" y="5864907"/>
            <a:ext cx="939681" cy="461665"/>
          </a:xfrm>
          <a:prstGeom prst="rect">
            <a:avLst/>
          </a:prstGeom>
        </p:spPr>
        <p:txBody>
          <a:bodyPr wrap="none">
            <a:spAutoFit/>
          </a:bodyPr>
          <a:lstStyle/>
          <a:p>
            <a:r>
              <a:rPr lang="en-US" altLang="zh-CN" sz="2400" dirty="0">
                <a:solidFill>
                  <a:srgbClr val="000000"/>
                </a:solidFill>
              </a:rPr>
              <a:t>A</a:t>
            </a:r>
            <a:r>
              <a:rPr lang="zh-CN" altLang="zh-CN" sz="2400" dirty="0">
                <a:solidFill>
                  <a:srgbClr val="000000"/>
                </a:solidFill>
                <a:cs typeface="Times New Roman" panose="02020603050405020304" pitchFamily="18" charset="0"/>
              </a:rPr>
              <a:t>、</a:t>
            </a:r>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105907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TotalTime>
  <Words>1182</Words>
  <Application>Microsoft Office PowerPoint</Application>
  <PresentationFormat>自定义</PresentationFormat>
  <Paragraphs>72</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379</cp:revision>
  <dcterms:created xsi:type="dcterms:W3CDTF">2020-11-06T05:24:00Z</dcterms:created>
  <dcterms:modified xsi:type="dcterms:W3CDTF">2025-06-17T15:43:47Z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